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442" r:id="rId4"/>
    <p:sldId id="443" r:id="rId5"/>
    <p:sldId id="444" r:id="rId6"/>
    <p:sldId id="445" r:id="rId7"/>
    <p:sldId id="44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42"/>
            <p14:sldId id="443"/>
            <p14:sldId id="444"/>
            <p14:sldId id="445"/>
            <p14:sldId id="446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6083-4ABC-4101-8625-AD893A78D53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8041-2469-4196-BC65-0947362E7BB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149-0BCE-4972-9FCB-DF29CD13CBDF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4EEA-80B0-4377-9A3E-A2FD5DBFE2E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9907-345A-4678-9935-5376BE339C9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8F74-B8FC-42EF-840E-45605E79ED4F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A81-7956-42A7-9EDD-04D3E253D902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9D60-2AEF-492D-8218-516BA8510FA7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F0B-E207-4E8F-81D3-077CDB73C8F3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BE6F-687E-402C-97A4-E81B9C6D1CCA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BB-D3C5-410D-901D-FFB3559BE62C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2FA-6C99-4953-977A-41302DF4437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/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loudscaling/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- Assistant Professor</a:t>
            </a:r>
          </a:p>
          <a:p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 smtClean="0"/>
              <a:t>dr</a:t>
            </a:r>
            <a:r>
              <a:rPr lang="en-US" dirty="0" err="1" smtClean="0"/>
              <a:t>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IaaS</a:t>
            </a:r>
            <a:r>
              <a:rPr lang="en-US" b="1" dirty="0">
                <a:solidFill>
                  <a:srgbClr val="00B050"/>
                </a:solidFill>
              </a:rPr>
              <a:t> workloads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fundamental unit of virtualized client in an </a:t>
            </a:r>
            <a:r>
              <a:rPr lang="en-US" dirty="0" err="1"/>
              <a:t>IaaS</a:t>
            </a:r>
            <a:r>
              <a:rPr lang="en-US" dirty="0"/>
              <a:t> deployment is called a </a:t>
            </a:r>
            <a:r>
              <a:rPr lang="en-US" i="1" dirty="0"/>
              <a:t>workload. </a:t>
            </a:r>
            <a:r>
              <a:rPr lang="en-US" dirty="0"/>
              <a:t>A </a:t>
            </a:r>
            <a:r>
              <a:rPr lang="en-US" dirty="0" smtClean="0"/>
              <a:t>workload simulates </a:t>
            </a:r>
            <a:r>
              <a:rPr lang="en-US" dirty="0"/>
              <a:t>the ability of a certain type of real or physical server to do an amount of work. The </a:t>
            </a:r>
            <a:r>
              <a:rPr lang="en-US" dirty="0" smtClean="0"/>
              <a:t>work done </a:t>
            </a:r>
            <a:r>
              <a:rPr lang="en-US" dirty="0"/>
              <a:t>can be measured by the number of Transactions Per Minute (TPM) or a similar metric </a:t>
            </a:r>
            <a:r>
              <a:rPr lang="en-US" dirty="0" smtClean="0"/>
              <a:t>against a </a:t>
            </a:r>
            <a:r>
              <a:rPr lang="en-US" dirty="0"/>
              <a:t>certain type of system. In addition to throughput, a workload has certain other attributes such as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Disk I/</a:t>
            </a:r>
            <a:r>
              <a:rPr lang="en-US" dirty="0" err="1"/>
              <a:t>Os</a:t>
            </a:r>
            <a:r>
              <a:rPr lang="en-US" dirty="0"/>
              <a:t> measured in </a:t>
            </a:r>
            <a:r>
              <a:rPr lang="en-US" dirty="0" err="1"/>
              <a:t>Input/Output</a:t>
            </a:r>
            <a:r>
              <a:rPr lang="en-US" dirty="0"/>
              <a:t> Per Second IOPS, the amount of RAM consumed under </a:t>
            </a:r>
            <a:r>
              <a:rPr lang="en-US" dirty="0" smtClean="0"/>
              <a:t>load in </a:t>
            </a:r>
            <a:r>
              <a:rPr lang="en-US" dirty="0"/>
              <a:t>MB, network throughput and latency, and so forth. In a hosted application environment, a </a:t>
            </a:r>
            <a:r>
              <a:rPr lang="en-US" dirty="0" smtClean="0"/>
              <a:t>client’s application </a:t>
            </a:r>
            <a:r>
              <a:rPr lang="en-US" dirty="0"/>
              <a:t>runs on a dedicated server inside a server rack or perhaps as a standalone </a:t>
            </a:r>
            <a:r>
              <a:rPr lang="en-US" dirty="0" smtClean="0"/>
              <a:t>server in </a:t>
            </a:r>
            <a:r>
              <a:rPr lang="en-US" dirty="0"/>
              <a:t>a room full of servers. In cloud computing, a provisioned server called an instance is </a:t>
            </a:r>
            <a:r>
              <a:rPr lang="en-US" dirty="0" smtClean="0"/>
              <a:t>reserved By </a:t>
            </a:r>
            <a:r>
              <a:rPr lang="en-US" dirty="0"/>
              <a:t>a customer, and the necessary amount of computing resources needed to achieve that type </a:t>
            </a:r>
            <a:r>
              <a:rPr lang="en-US" dirty="0" smtClean="0"/>
              <a:t>of physical </a:t>
            </a:r>
            <a:r>
              <a:rPr lang="en-US" dirty="0"/>
              <a:t>server is allocated to the client’s needs.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IaaS</a:t>
            </a:r>
            <a:r>
              <a:rPr lang="en-US" b="1" dirty="0">
                <a:solidFill>
                  <a:srgbClr val="00B050"/>
                </a:solidFill>
              </a:rPr>
              <a:t> workloads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 client would reserve a machine equivalent required to run each of these workloads. The </a:t>
            </a:r>
            <a:r>
              <a:rPr lang="en-US" sz="2000" dirty="0" err="1" smtClean="0"/>
              <a:t>IaaS</a:t>
            </a:r>
            <a:r>
              <a:rPr lang="en-US" sz="2000" dirty="0"/>
              <a:t> </a:t>
            </a:r>
            <a:r>
              <a:rPr lang="en-US" sz="2000" dirty="0" smtClean="0"/>
              <a:t>infrastructure </a:t>
            </a:r>
            <a:r>
              <a:rPr lang="en-US" sz="2000" dirty="0"/>
              <a:t>runs these server instances in the data center that the service offers, drawing from </a:t>
            </a:r>
            <a:r>
              <a:rPr lang="en-US" sz="2000" dirty="0" smtClean="0"/>
              <a:t>a pool </a:t>
            </a:r>
            <a:r>
              <a:rPr lang="en-US" sz="2000" dirty="0"/>
              <a:t>of virtualized machines, RAID storage, and network interface capacity. These three layers </a:t>
            </a:r>
            <a:r>
              <a:rPr lang="en-US" sz="2000" dirty="0" smtClean="0"/>
              <a:t>are expressions </a:t>
            </a:r>
            <a:r>
              <a:rPr lang="en-US" sz="2000" dirty="0"/>
              <a:t>of physical systems that are partitioned as logical units. LUNs, the cloud interconnect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layer, and the virtual application software layer are logical constructs. LUNs are logical </a:t>
            </a:r>
            <a:r>
              <a:rPr lang="en-US" sz="2000" dirty="0" smtClean="0"/>
              <a:t>storage containers</a:t>
            </a:r>
            <a:r>
              <a:rPr lang="en-US" sz="2000" dirty="0"/>
              <a:t>, the cloud interconnect layer is a virtual network layer that is assigned IP addresses </a:t>
            </a:r>
            <a:r>
              <a:rPr lang="en-US" sz="2000" dirty="0" smtClean="0"/>
              <a:t>from the </a:t>
            </a:r>
            <a:r>
              <a:rPr lang="en-US" sz="2000" dirty="0" err="1"/>
              <a:t>IaaS</a:t>
            </a:r>
            <a:r>
              <a:rPr lang="en-US" sz="2000" dirty="0"/>
              <a:t> network pool, and the virtual application software layer contains software that runs on </a:t>
            </a:r>
            <a:r>
              <a:rPr lang="en-US" sz="2000" dirty="0" smtClean="0"/>
              <a:t>the physical </a:t>
            </a:r>
            <a:r>
              <a:rPr lang="en-US" sz="2000" dirty="0"/>
              <a:t>VM instance(s) that have been partitioned from physical assets on the </a:t>
            </a:r>
            <a:r>
              <a:rPr lang="en-US" sz="2000" dirty="0" err="1"/>
              <a:t>IaaS</a:t>
            </a:r>
            <a:r>
              <a:rPr lang="en-US" sz="2000" dirty="0"/>
              <a:t>’ private cloud.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1828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IaaS</a:t>
            </a:r>
            <a:r>
              <a:rPr lang="en-US" b="1" dirty="0">
                <a:solidFill>
                  <a:srgbClr val="00B050"/>
                </a:solidFill>
              </a:rPr>
              <a:t> workloads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From an architectural standpoint, the client in an </a:t>
            </a:r>
            <a:r>
              <a:rPr lang="en-US" sz="2000" dirty="0" err="1"/>
              <a:t>IaaS</a:t>
            </a:r>
            <a:r>
              <a:rPr lang="en-US" sz="2000" dirty="0"/>
              <a:t> infrastructure is assigned its own </a:t>
            </a:r>
            <a:r>
              <a:rPr lang="en-US" sz="2000" dirty="0" smtClean="0"/>
              <a:t>private network</a:t>
            </a:r>
            <a:r>
              <a:rPr lang="en-US" sz="2000" dirty="0"/>
              <a:t>. The Amazon Elastic Computer Cloud (EC2), described in detail in Chapter 8, </a:t>
            </a:r>
            <a:r>
              <a:rPr lang="en-US" sz="2000" dirty="0" smtClean="0"/>
              <a:t>behaves as </a:t>
            </a:r>
            <a:r>
              <a:rPr lang="en-US" sz="2000" dirty="0"/>
              <a:t>if each server is its own separate network—unless you create your own Virtual Private </a:t>
            </a:r>
            <a:r>
              <a:rPr lang="en-US" sz="2000" dirty="0" smtClean="0"/>
              <a:t>Cloud (an </a:t>
            </a:r>
            <a:r>
              <a:rPr lang="en-US" sz="2000" dirty="0"/>
              <a:t>EC2 add-on feature), which provides a workaround to this problem. When you scale your </a:t>
            </a:r>
            <a:r>
              <a:rPr lang="en-US" sz="2000" dirty="0" smtClean="0"/>
              <a:t>EC2 deployment</a:t>
            </a:r>
            <a:r>
              <a:rPr lang="en-US" sz="2000" dirty="0"/>
              <a:t>, you are adding additional networks to your infrastructure, which makes it easy to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logically scale an EC2 deployment, but imposes additional network overhead because traffic </a:t>
            </a:r>
            <a:r>
              <a:rPr lang="en-US" sz="2000" dirty="0" smtClean="0"/>
              <a:t>must be </a:t>
            </a:r>
            <a:r>
              <a:rPr lang="en-US" sz="2000" dirty="0"/>
              <a:t>routed between logical networks. Amazon Web Service’s routing limits broadcast and </a:t>
            </a:r>
            <a:r>
              <a:rPr lang="en-US" sz="2000" dirty="0" smtClean="0"/>
              <a:t>multicast traffic </a:t>
            </a:r>
            <a:r>
              <a:rPr lang="en-US" sz="2000" dirty="0"/>
              <a:t>because Layer-2 (Data Link) networking is not supported. Rackspace Cloud (</a:t>
            </a: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</a:t>
            </a:r>
            <a:r>
              <a:rPr lang="en-US" sz="2000" dirty="0" smtClean="0"/>
              <a:t>. rackspacecloud.com</a:t>
            </a:r>
            <a:r>
              <a:rPr lang="en-US" sz="2000" dirty="0"/>
              <a:t>/) follows the AWS IP assignment model.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571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IaaS</a:t>
            </a:r>
            <a:r>
              <a:rPr lang="en-US" b="1" dirty="0">
                <a:solidFill>
                  <a:srgbClr val="00B050"/>
                </a:solidFill>
              </a:rPr>
              <a:t> workloads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F</a:t>
            </a:r>
            <a:r>
              <a:rPr lang="en-US" sz="2000" dirty="0" err="1"/>
              <a:t>Other</a:t>
            </a:r>
            <a:r>
              <a:rPr lang="en-US" sz="2000" dirty="0"/>
              <a:t> </a:t>
            </a:r>
            <a:r>
              <a:rPr lang="en-US" sz="2000" dirty="0" err="1"/>
              <a:t>IaaS</a:t>
            </a:r>
            <a:r>
              <a:rPr lang="en-US" sz="2000" dirty="0"/>
              <a:t> infrastructures such as the one </a:t>
            </a:r>
            <a:r>
              <a:rPr lang="en-US" sz="2000" dirty="0" smtClean="0"/>
              <a:t>Cloudscaling.com (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www.cloudscaling</a:t>
            </a:r>
            <a:r>
              <a:rPr lang="en-US" sz="2000" dirty="0" smtClean="0"/>
              <a:t>. com</a:t>
            </a:r>
            <a:r>
              <a:rPr lang="en-US" sz="2000" dirty="0"/>
              <a:t>) offers or a traditional </a:t>
            </a:r>
            <a:r>
              <a:rPr lang="en-US" sz="2000" dirty="0" err="1"/>
              <a:t>VMWare</a:t>
            </a:r>
            <a:r>
              <a:rPr lang="en-US" sz="2000" dirty="0"/>
              <a:t> cloud-assigned networks on a per-user basis, which allows </a:t>
            </a:r>
            <a:r>
              <a:rPr lang="en-US" sz="2000" dirty="0" smtClean="0"/>
              <a:t>for Level </a:t>
            </a:r>
            <a:r>
              <a:rPr lang="en-US" sz="2000" dirty="0"/>
              <a:t>2 networking options. The most prominent Level 2 protocols that you might use are tunneling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options, because they enable VLANs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5" y="3429000"/>
            <a:ext cx="4429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5270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IaaS</a:t>
            </a:r>
            <a:r>
              <a:rPr lang="en-US" b="1" dirty="0">
                <a:solidFill>
                  <a:srgbClr val="00B050"/>
                </a:solidFill>
              </a:rPr>
              <a:t> workloads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Consider a transactional </a:t>
            </a:r>
            <a:r>
              <a:rPr lang="en-US" sz="2000" dirty="0" err="1"/>
              <a:t>eCommerce</a:t>
            </a:r>
            <a:r>
              <a:rPr lang="en-US" sz="2000" dirty="0"/>
              <a:t> system, for which a typical stack contains the following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components: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Web server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Application server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File server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Database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Transaction engine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This </a:t>
            </a:r>
            <a:r>
              <a:rPr lang="en-US" sz="2000" dirty="0" err="1"/>
              <a:t>eCommerce</a:t>
            </a:r>
            <a:r>
              <a:rPr lang="en-US" sz="2000" dirty="0"/>
              <a:t> system has several different workloads that are operating: queries against </a:t>
            </a:r>
            <a:r>
              <a:rPr lang="en-US" sz="2000" dirty="0" smtClean="0"/>
              <a:t>the database</a:t>
            </a:r>
            <a:r>
              <a:rPr lang="en-US" sz="2000" dirty="0"/>
              <a:t>, processing of business logic, and serving up clients’ Web pages.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792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err="1">
                <a:solidFill>
                  <a:srgbClr val="00B050"/>
                </a:solidFill>
              </a:rPr>
              <a:t>IaaS</a:t>
            </a:r>
            <a:r>
              <a:rPr lang="en-US" b="1" dirty="0">
                <a:solidFill>
                  <a:srgbClr val="00B050"/>
                </a:solidFill>
              </a:rPr>
              <a:t> workloads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classic example of an </a:t>
            </a:r>
            <a:r>
              <a:rPr lang="en-US" sz="2000" dirty="0" err="1"/>
              <a:t>IaaS</a:t>
            </a:r>
            <a:r>
              <a:rPr lang="en-US" sz="2000" dirty="0"/>
              <a:t> service model is </a:t>
            </a:r>
            <a:r>
              <a:rPr lang="en-US" sz="2000" dirty="0" err="1"/>
              <a:t>Amazon.com’s</a:t>
            </a:r>
            <a:r>
              <a:rPr lang="en-US" sz="2000" dirty="0"/>
              <a:t> Amazon Web Services (AWS). </a:t>
            </a:r>
            <a:r>
              <a:rPr lang="en-US" sz="2000" dirty="0" smtClean="0"/>
              <a:t>AWS has </a:t>
            </a:r>
            <a:r>
              <a:rPr lang="en-US" sz="2000" dirty="0"/>
              <a:t>several data centers in which servers run on top of a virtualization platform (</a:t>
            </a:r>
            <a:r>
              <a:rPr lang="en-US" sz="2000" dirty="0" err="1"/>
              <a:t>Xen</a:t>
            </a:r>
            <a:r>
              <a:rPr lang="en-US" sz="2000" dirty="0"/>
              <a:t>) and may </a:t>
            </a:r>
            <a:r>
              <a:rPr lang="en-US" sz="2000" dirty="0" smtClean="0"/>
              <a:t>be partitioned </a:t>
            </a:r>
            <a:r>
              <a:rPr lang="en-US" sz="2000" dirty="0"/>
              <a:t>into logical compute units of various sizes. Developers can then apply system </a:t>
            </a:r>
            <a:r>
              <a:rPr lang="en-US" sz="2000" dirty="0" smtClean="0"/>
              <a:t>images containing </a:t>
            </a:r>
            <a:r>
              <a:rPr lang="en-US" sz="2000" dirty="0"/>
              <a:t>different operating systems and applications or create their own system images. Storage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may be partitions, databases may be created, and a range of services such a messaging and </a:t>
            </a:r>
            <a:r>
              <a:rPr lang="en-US" sz="2000" dirty="0" smtClean="0"/>
              <a:t>notification can </a:t>
            </a:r>
            <a:r>
              <a:rPr lang="en-US" sz="2000" dirty="0"/>
              <a:t>be called upon to make distributed application work correctly.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578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747</Words>
  <Application>Microsoft Office PowerPoint</Application>
  <PresentationFormat>On-screen Show (4:3)</PresentationFormat>
  <Paragraphs>45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216</cp:revision>
  <dcterms:created xsi:type="dcterms:W3CDTF">2006-08-16T00:00:00Z</dcterms:created>
  <dcterms:modified xsi:type="dcterms:W3CDTF">2023-08-05T18:08:39Z</dcterms:modified>
</cp:coreProperties>
</file>